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6" r:id="rId3"/>
    <p:sldId id="263" r:id="rId4"/>
    <p:sldId id="264" r:id="rId5"/>
    <p:sldId id="258" r:id="rId6"/>
    <p:sldId id="265" r:id="rId7"/>
    <p:sldId id="259" r:id="rId8"/>
    <p:sldId id="270" r:id="rId9"/>
    <p:sldId id="267" r:id="rId10"/>
    <p:sldId id="268" r:id="rId11"/>
    <p:sldId id="261" r:id="rId12"/>
    <p:sldId id="278" r:id="rId13"/>
    <p:sldId id="279" r:id="rId14"/>
    <p:sldId id="277" r:id="rId15"/>
    <p:sldId id="260" r:id="rId16"/>
    <p:sldId id="266" r:id="rId17"/>
    <p:sldId id="271" r:id="rId18"/>
    <p:sldId id="273" r:id="rId19"/>
    <p:sldId id="272" r:id="rId20"/>
    <p:sldId id="274" r:id="rId21"/>
    <p:sldId id="275" r:id="rId22"/>
    <p:sldId id="262" r:id="rId23"/>
    <p:sldId id="257" r:id="rId24"/>
    <p:sldId id="269" r:id="rId25"/>
  </p:sldIdLst>
  <p:sldSz cx="12192000" cy="6858000"/>
  <p:notesSz cx="6781800" cy="8839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8"/>
    <p:restoredTop sz="94586"/>
  </p:normalViewPr>
  <p:slideViewPr>
    <p:cSldViewPr snapToGrid="0" snapToObjects="1">
      <p:cViewPr varScale="1">
        <p:scale>
          <a:sx n="92" d="100"/>
          <a:sy n="92" d="100"/>
        </p:scale>
        <p:origin x="6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376BB-406B-8F4B-918B-2CE711BCE64B}" type="datetimeFigureOut">
              <a:rPr lang="en-US" smtClean="0"/>
              <a:t>8/17/2015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630C2-0A24-E145-8202-AF5B337D3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376BB-406B-8F4B-918B-2CE711BCE64B}" type="datetimeFigureOut">
              <a:rPr lang="en-US" smtClean="0"/>
              <a:t>8/17/2015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630C2-0A24-E145-8202-AF5B337D3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127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376BB-406B-8F4B-918B-2CE711BCE64B}" type="datetimeFigureOut">
              <a:rPr lang="en-US" smtClean="0"/>
              <a:t>8/17/2015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630C2-0A24-E145-8202-AF5B337D3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49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376BB-406B-8F4B-918B-2CE711BCE64B}" type="datetimeFigureOut">
              <a:rPr lang="en-US" smtClean="0"/>
              <a:t>8/17/2015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630C2-0A24-E145-8202-AF5B337D3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376BB-406B-8F4B-918B-2CE711BCE64B}" type="datetimeFigureOut">
              <a:rPr lang="en-US" smtClean="0"/>
              <a:t>8/17/2015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630C2-0A24-E145-8202-AF5B337D3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110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376BB-406B-8F4B-918B-2CE711BCE64B}" type="datetimeFigureOut">
              <a:rPr lang="en-US" smtClean="0"/>
              <a:t>8/17/2015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630C2-0A24-E145-8202-AF5B337D3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9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376BB-406B-8F4B-918B-2CE711BCE64B}" type="datetimeFigureOut">
              <a:rPr lang="en-US" smtClean="0"/>
              <a:t>8/17/2015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630C2-0A24-E145-8202-AF5B337D3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59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376BB-406B-8F4B-918B-2CE711BCE64B}" type="datetimeFigureOut">
              <a:rPr lang="en-US" smtClean="0"/>
              <a:t>8/17/2015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630C2-0A24-E145-8202-AF5B337D3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228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376BB-406B-8F4B-918B-2CE711BCE64B}" type="datetimeFigureOut">
              <a:rPr lang="en-US" smtClean="0"/>
              <a:t>8/17/2015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630C2-0A24-E145-8202-AF5B337D3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76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376BB-406B-8F4B-918B-2CE711BCE64B}" type="datetimeFigureOut">
              <a:rPr lang="en-US" smtClean="0"/>
              <a:t>8/17/2015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630C2-0A24-E145-8202-AF5B337D3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78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376BB-406B-8F4B-918B-2CE711BCE64B}" type="datetimeFigureOut">
              <a:rPr lang="en-US" smtClean="0"/>
              <a:t>8/17/2015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630C2-0A24-E145-8202-AF5B337D3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73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C376BB-406B-8F4B-918B-2CE711BCE64B}" type="datetimeFigureOut">
              <a:rPr lang="en-US" smtClean="0"/>
              <a:t>8/17/2015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630C2-0A24-E145-8202-AF5B337D3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ngadget.com/2014/10/18/disney-big-hero-6/" TargetMode="External"/><Relationship Id="rId2" Type="http://schemas.openxmlformats.org/officeDocument/2006/relationships/hyperlink" Target="http://www.fxguide.com/featured/disneys-new-production-renderer-hyperion-yes-disney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w4WD15EgLWc" TargetMode="External"/><Relationship Id="rId5" Type="http://schemas.openxmlformats.org/officeDocument/2006/relationships/hyperlink" Target="https://www.youtube.com/watch?t=39&amp;v=ckAGKzTKsvw" TargetMode="External"/><Relationship Id="rId4" Type="http://schemas.openxmlformats.org/officeDocument/2006/relationships/hyperlink" Target="http://www.geek.com/chips/inside-the-199-million-core-hours-that-created-big-hero-6-1609488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unity3d.com/Manual/GIIntro.html" TargetMode="External"/><Relationship Id="rId5" Type="http://schemas.openxmlformats.org/officeDocument/2006/relationships/hyperlink" Target="http://madebyevan.com/webgl-path-tracing/" TargetMode="External"/><Relationship Id="rId4" Type="http://schemas.openxmlformats.org/officeDocument/2006/relationships/image" Target="../media/image10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indows.github.com/" TargetMode="External"/><Relationship Id="rId2" Type="http://schemas.openxmlformats.org/officeDocument/2006/relationships/hyperlink" Target="https://mac.github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typescriptlang.org/#Download" TargetMode="External"/><Relationship Id="rId4" Type="http://schemas.openxmlformats.org/officeDocument/2006/relationships/hyperlink" Target="http://nodejs.org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TypeScriptSamples" TargetMode="External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gatech.edu/cs3451f15/ex1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.gatech.edu/cs3451f15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CS 3451: Computer Graphics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Blair MacIntyre</a:t>
            </a:r>
          </a:p>
          <a:p>
            <a:r>
              <a:rPr lang="en-US" dirty="0" smtClean="0"/>
              <a:t>Fall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the material</a:t>
            </a:r>
          </a:p>
          <a:p>
            <a:r>
              <a:rPr lang="en-US" dirty="0" smtClean="0"/>
              <a:t>Bring a laptop</a:t>
            </a:r>
          </a:p>
          <a:p>
            <a:endParaRPr lang="en-US" dirty="0" smtClean="0"/>
          </a:p>
          <a:p>
            <a:r>
              <a:rPr lang="en-US" altLang="en-US" dirty="0"/>
              <a:t>You are responsible for anything we talk about in class.   If you miss class, talk to </a:t>
            </a:r>
            <a:r>
              <a:rPr lang="en-US" altLang="en-US" dirty="0" smtClean="0"/>
              <a:t>classmates!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6088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Annoying </a:t>
            </a:r>
            <a:r>
              <a:rPr lang="en-US" altLang="en-US" dirty="0" smtClean="0"/>
              <a:t>Warning</a:t>
            </a:r>
            <a:endParaRPr lang="en-US" altLang="en-US" dirty="0"/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 smtClean="0"/>
              <a:t>I’ve </a:t>
            </a:r>
            <a:r>
              <a:rPr lang="en-US" altLang="en-US" sz="2400" dirty="0"/>
              <a:t>had too many complaints about students distracting others by goofing around on laptops.  So: NO OPEN LAPTOPS in class, unless we ask you to take them out</a:t>
            </a:r>
          </a:p>
          <a:p>
            <a:pPr lvl="1"/>
            <a:r>
              <a:rPr lang="en-US" altLang="en-US" sz="2000" dirty="0"/>
              <a:t>If you like to take notes on your laptop, fine.  But, I may ask you to show me what you are doing, at any </a:t>
            </a:r>
            <a:r>
              <a:rPr lang="en-US" altLang="en-US" sz="2000" dirty="0" smtClean="0"/>
              <a:t>moment.  And I may ask you to send me your notes, just to see.</a:t>
            </a:r>
            <a:endParaRPr lang="en-US" altLang="en-US" sz="2000" dirty="0"/>
          </a:p>
          <a:p>
            <a:endParaRPr lang="en-US" altLang="en-US" sz="2400" dirty="0" smtClean="0"/>
          </a:p>
          <a:p>
            <a:r>
              <a:rPr lang="en-US" altLang="en-US" sz="2400" dirty="0" smtClean="0"/>
              <a:t>No </a:t>
            </a:r>
            <a:r>
              <a:rPr lang="en-US" altLang="en-US" sz="2400" dirty="0"/>
              <a:t>recording </a:t>
            </a:r>
            <a:r>
              <a:rPr lang="en-US" altLang="en-US" sz="2400" dirty="0" smtClean="0"/>
              <a:t>devices, </a:t>
            </a:r>
            <a:r>
              <a:rPr lang="en-US" altLang="en-US" sz="2400" dirty="0"/>
              <a:t>without permission</a:t>
            </a:r>
          </a:p>
          <a:p>
            <a:pPr lvl="1"/>
            <a:r>
              <a:rPr lang="en-US" altLang="en-US" sz="2000" dirty="0"/>
              <a:t>If you </a:t>
            </a:r>
            <a:r>
              <a:rPr lang="en-US" altLang="en-US" sz="2000" dirty="0" smtClean="0"/>
              <a:t>want to use a </a:t>
            </a:r>
            <a:r>
              <a:rPr lang="en-US" altLang="en-US" sz="2000" dirty="0" err="1" smtClean="0"/>
              <a:t>Livescribe</a:t>
            </a:r>
            <a:r>
              <a:rPr lang="en-US" altLang="en-US" sz="2000" dirty="0" smtClean="0"/>
              <a:t>, audio recorder, </a:t>
            </a:r>
            <a:r>
              <a:rPr lang="en-US" altLang="en-US" sz="2000" dirty="0"/>
              <a:t>etc., let me know</a:t>
            </a:r>
          </a:p>
          <a:p>
            <a:pPr lvl="1"/>
            <a:r>
              <a:rPr lang="en-US" altLang="en-US" sz="2000" dirty="0"/>
              <a:t>You may NOT record any video</a:t>
            </a:r>
          </a:p>
          <a:p>
            <a:pPr lvl="1"/>
            <a:r>
              <a:rPr lang="en-US" altLang="en-US" sz="2000" dirty="0"/>
              <a:t>You </a:t>
            </a:r>
            <a:r>
              <a:rPr lang="en-US" altLang="en-US" sz="2000" dirty="0" smtClean="0"/>
              <a:t>MUST NOT </a:t>
            </a:r>
            <a:r>
              <a:rPr lang="en-US" altLang="en-US" sz="2000" dirty="0"/>
              <a:t>share ANY recording (pics, audio) with anyone outside the class</a:t>
            </a:r>
          </a:p>
        </p:txBody>
      </p:sp>
      <p:sp>
        <p:nvSpPr>
          <p:cNvPr id="22531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r>
              <a:rPr lang="en-US" altLang="en-US" sz="1400">
                <a:solidFill>
                  <a:schemeClr val="bg2"/>
                </a:solidFill>
              </a:rPr>
              <a:t>CS 4455</a:t>
            </a:r>
            <a:endParaRPr lang="en-US" altLang="en-US" sz="1400">
              <a:solidFill>
                <a:schemeClr val="bg2"/>
              </a:solidFill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39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243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61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 smtClean="0"/>
              <a:t>Let’s begin!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102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the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First 10 weeks: Global Illumination (offline) vs Interactive Graphics (online)</a:t>
            </a:r>
          </a:p>
          <a:p>
            <a:pPr lvl="1"/>
            <a:r>
              <a:rPr lang="en-US" dirty="0" smtClean="0"/>
              <a:t>Intro to Global Illumination with Ray tracing </a:t>
            </a:r>
          </a:p>
          <a:p>
            <a:pPr lvl="1"/>
            <a:r>
              <a:rPr lang="en-US" dirty="0" smtClean="0"/>
              <a:t>Interactive 3D graphics</a:t>
            </a:r>
          </a:p>
          <a:p>
            <a:pPr lvl="2"/>
            <a:r>
              <a:rPr lang="en-US" dirty="0" smtClean="0"/>
              <a:t>3D mathematical foundations</a:t>
            </a:r>
          </a:p>
          <a:p>
            <a:pPr lvl="2"/>
            <a:r>
              <a:rPr lang="en-US" dirty="0" smtClean="0"/>
              <a:t>Scene graphs, The graphics pipeline</a:t>
            </a:r>
          </a:p>
          <a:p>
            <a:pPr lvl="1"/>
            <a:r>
              <a:rPr lang="en-US" dirty="0" smtClean="0"/>
              <a:t>Shading and lighting</a:t>
            </a:r>
          </a:p>
          <a:p>
            <a:pPr lvl="1"/>
            <a:r>
              <a:rPr lang="en-US" dirty="0" smtClean="0"/>
              <a:t>Hardware and GPU programming</a:t>
            </a:r>
          </a:p>
          <a:p>
            <a:pPr lvl="1"/>
            <a:r>
              <a:rPr lang="en-US" dirty="0" smtClean="0"/>
              <a:t>Light and Color</a:t>
            </a:r>
          </a:p>
          <a:p>
            <a:r>
              <a:rPr lang="en-US" dirty="0" smtClean="0"/>
              <a:t>Return to other topics later</a:t>
            </a:r>
          </a:p>
          <a:p>
            <a:pPr lvl="1"/>
            <a:r>
              <a:rPr lang="en-US" dirty="0" smtClean="0"/>
              <a:t>Curves, surfaces, meshes, data structures and models</a:t>
            </a:r>
          </a:p>
          <a:p>
            <a:pPr lvl="1"/>
            <a:r>
              <a:rPr lang="en-US" dirty="0" smtClean="0"/>
              <a:t>More rendering (global illumination and real time graphics)</a:t>
            </a:r>
          </a:p>
          <a:p>
            <a:pPr lvl="1"/>
            <a:r>
              <a:rPr lang="en-US" dirty="0" smtClean="0"/>
              <a:t>Animation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668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Ray Tracing: Global Illumination &amp; Rendering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274" y="1825625"/>
            <a:ext cx="7367452" cy="435133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71605" y="6176963"/>
            <a:ext cx="118203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Verdana" charset="0"/>
              </a:rPr>
              <a:t>Turner </a:t>
            </a:r>
            <a:r>
              <a:rPr lang="en-US" dirty="0" err="1">
                <a:solidFill>
                  <a:prstClr val="black"/>
                </a:solidFill>
                <a:latin typeface="Verdana" charset="0"/>
              </a:rPr>
              <a:t>Whitted</a:t>
            </a:r>
            <a:r>
              <a:rPr lang="en-US" dirty="0">
                <a:solidFill>
                  <a:prstClr val="black"/>
                </a:solidFill>
                <a:latin typeface="Verdana" charset="0"/>
              </a:rPr>
              <a:t>. 1980. An improved illumination model for shaded display. </a:t>
            </a:r>
            <a:r>
              <a:rPr lang="en-US" i="1" dirty="0" err="1">
                <a:solidFill>
                  <a:prstClr val="black"/>
                </a:solidFill>
                <a:latin typeface="Verdana" charset="0"/>
              </a:rPr>
              <a:t>Commun</a:t>
            </a:r>
            <a:r>
              <a:rPr lang="en-US" i="1" dirty="0">
                <a:solidFill>
                  <a:prstClr val="black"/>
                </a:solidFill>
                <a:latin typeface="Verdana" charset="0"/>
              </a:rPr>
              <a:t>. ACM</a:t>
            </a:r>
            <a:r>
              <a:rPr lang="en-US" dirty="0">
                <a:solidFill>
                  <a:prstClr val="black"/>
                </a:solidFill>
                <a:latin typeface="Verdana" charset="0"/>
              </a:rPr>
              <a:t> 23, 6 (June 1980), 343-349. DOI=10.1145/358876.358882 http://</a:t>
            </a:r>
            <a:r>
              <a:rPr lang="en-US" dirty="0" err="1">
                <a:solidFill>
                  <a:prstClr val="black"/>
                </a:solidFill>
                <a:latin typeface="Verdana" charset="0"/>
              </a:rPr>
              <a:t>doi.acm.org</a:t>
            </a:r>
            <a:r>
              <a:rPr lang="en-US" dirty="0">
                <a:solidFill>
                  <a:prstClr val="black"/>
                </a:solidFill>
                <a:latin typeface="Verdana" charset="0"/>
              </a:rPr>
              <a:t>/10.1145/358876.358882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541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Intuitive, Simple to Understand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040" y="1567625"/>
            <a:ext cx="873773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994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Basis of Modern Global Illumination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016" y="1825625"/>
            <a:ext cx="5801784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825624"/>
            <a:ext cx="4360101" cy="43601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80452" y="6320661"/>
            <a:ext cx="6373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 from 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Ray_tracing</a:t>
            </a:r>
            <a:r>
              <a:rPr lang="en-US" dirty="0"/>
              <a:t>_(graphics)</a:t>
            </a:r>
          </a:p>
        </p:txBody>
      </p:sp>
    </p:spTree>
    <p:extLst>
      <p:ext uri="{BB962C8B-B14F-4D97-AF65-F5344CB8AC3E}">
        <p14:creationId xmlns:p14="http://schemas.microsoft.com/office/powerpoint/2010/main" val="164090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Basis of Animated Film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Pixar’s </a:t>
            </a:r>
            <a:r>
              <a:rPr lang="en-US" dirty="0" err="1" smtClean="0"/>
              <a:t>Renderman</a:t>
            </a:r>
            <a:r>
              <a:rPr lang="en-US" dirty="0" smtClean="0"/>
              <a:t>, recently Disney’s Hyperion</a:t>
            </a:r>
          </a:p>
          <a:p>
            <a:pPr lvl="1"/>
            <a:r>
              <a:rPr lang="en-US" sz="2000" dirty="0" smtClean="0">
                <a:hlinkClick r:id="rId2"/>
              </a:rPr>
              <a:t>http://www.fxguide.com/featured/disneys-new-production-renderer-hyperion-yes-disney/</a:t>
            </a:r>
            <a:r>
              <a:rPr lang="en-US" sz="2000" dirty="0" smtClean="0"/>
              <a:t> </a:t>
            </a:r>
          </a:p>
          <a:p>
            <a:pPr lvl="1"/>
            <a:r>
              <a:rPr lang="en-US" sz="2000" dirty="0">
                <a:hlinkClick r:id="rId3"/>
              </a:rPr>
              <a:t>http://www.engadget.com/2014/10/18/disney-big-hero-6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000" dirty="0" smtClean="0"/>
              <a:t> </a:t>
            </a:r>
          </a:p>
          <a:p>
            <a:pPr lvl="1"/>
            <a:r>
              <a:rPr lang="en-US" sz="2000" dirty="0">
                <a:hlinkClick r:id="rId4"/>
              </a:rPr>
              <a:t>http://www.geek.com/chips/inside-the-199-million-core-hours-that-created-big-hero-6-1609488</a:t>
            </a:r>
            <a:r>
              <a:rPr lang="en-US" sz="2000" dirty="0" smtClean="0">
                <a:hlinkClick r:id="rId4"/>
              </a:rPr>
              <a:t>/</a:t>
            </a:r>
            <a:r>
              <a:rPr lang="en-US" sz="2000" dirty="0" smtClean="0"/>
              <a:t> </a:t>
            </a:r>
          </a:p>
          <a:p>
            <a:r>
              <a:rPr lang="en-US" dirty="0" smtClean="0"/>
              <a:t>Big Hero 6</a:t>
            </a:r>
          </a:p>
          <a:p>
            <a:pPr lvl="1"/>
            <a:r>
              <a:rPr lang="en-US" dirty="0" smtClean="0"/>
              <a:t>Videos (Sizzle Trailer </a:t>
            </a: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www.youtube.com/watch?t=39&amp;v=ckAGKzTKsvw</a:t>
            </a:r>
            <a:r>
              <a:rPr lang="en-US" dirty="0" smtClean="0"/>
              <a:t>, Graphics Tech </a:t>
            </a:r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www.youtube.com/watch?v=w4WD15EgLWc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Hyperion renders 10 – 20 bounces of indirect lighting </a:t>
            </a:r>
          </a:p>
          <a:p>
            <a:pPr lvl="1"/>
            <a:r>
              <a:rPr lang="en-US" dirty="0" smtClean="0"/>
              <a:t>Create new render farm: 55,000-cores across </a:t>
            </a:r>
            <a:r>
              <a:rPr lang="en-US" dirty="0"/>
              <a:t>four geographic locations</a:t>
            </a:r>
            <a:endParaRPr lang="en-US" dirty="0" smtClean="0"/>
          </a:p>
          <a:p>
            <a:pPr lvl="1"/>
            <a:r>
              <a:rPr lang="en-US" dirty="0"/>
              <a:t>San </a:t>
            </a:r>
            <a:r>
              <a:rPr lang="en-US" dirty="0" err="1"/>
              <a:t>Fransokyo</a:t>
            </a:r>
            <a:r>
              <a:rPr lang="en-US" dirty="0"/>
              <a:t> contains around 83,000 buildings, 260,000 trees, 215,000 streetlights and 100,000 vehicles (plus thousands of crowd </a:t>
            </a:r>
            <a:r>
              <a:rPr lang="en-US" dirty="0" smtClean="0"/>
              <a:t>extras)</a:t>
            </a:r>
          </a:p>
          <a:p>
            <a:pPr lvl="1"/>
            <a:r>
              <a:rPr lang="en-US" dirty="0"/>
              <a:t>20 million </a:t>
            </a:r>
            <a:r>
              <a:rPr lang="en-US" dirty="0" err="1"/>
              <a:t>microbots</a:t>
            </a:r>
            <a:r>
              <a:rPr lang="en-US" dirty="0"/>
              <a:t> onscreen in a given </a:t>
            </a:r>
            <a:r>
              <a:rPr lang="en-US" dirty="0" smtClean="0"/>
              <a:t>shot, on average</a:t>
            </a:r>
          </a:p>
          <a:p>
            <a:pPr lvl="1"/>
            <a:r>
              <a:rPr lang="en-US" dirty="0" smtClean="0"/>
              <a:t>199 million core-hours to render</a:t>
            </a:r>
          </a:p>
          <a:p>
            <a:pPr lvl="2"/>
            <a:r>
              <a:rPr lang="en-US" dirty="0" smtClean="0"/>
              <a:t>Peak production ran at 1.1 million core-hours per day</a:t>
            </a:r>
          </a:p>
          <a:p>
            <a:pPr lvl="2"/>
            <a:r>
              <a:rPr lang="en-US" dirty="0" smtClean="0"/>
              <a:t>Tangled was 11.5 core-hours, could render on the BH6 farm in under 10 days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407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 err="1" smtClean="0"/>
              <a:t>Administrivia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486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(“real-time”) Rendering Inverts Things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5931" y="1891105"/>
            <a:ext cx="6773122" cy="4075233"/>
          </a:xfrm>
        </p:spPr>
      </p:pic>
      <p:sp>
        <p:nvSpPr>
          <p:cNvPr id="6" name="Rectangle 5"/>
          <p:cNvSpPr/>
          <p:nvPr/>
        </p:nvSpPr>
        <p:spPr>
          <a:xfrm>
            <a:off x="0" y="6488668"/>
            <a:ext cx="111291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http://</a:t>
            </a:r>
            <a:r>
              <a:rPr lang="en-US" sz="1100" dirty="0" err="1"/>
              <a:t>techpubs.sgi.com</a:t>
            </a:r>
            <a:r>
              <a:rPr lang="en-US" sz="1100" dirty="0"/>
              <a:t>/library/</a:t>
            </a:r>
            <a:r>
              <a:rPr lang="en-US" sz="1100" dirty="0" err="1"/>
              <a:t>dynaweb_docs</a:t>
            </a:r>
            <a:r>
              <a:rPr lang="en-US" sz="1100" dirty="0"/>
              <a:t>/0630/</a:t>
            </a:r>
            <a:r>
              <a:rPr lang="en-US" sz="1100" dirty="0" err="1"/>
              <a:t>SGI_Developer</a:t>
            </a:r>
            <a:r>
              <a:rPr lang="en-US" sz="1100" dirty="0"/>
              <a:t>/books/</a:t>
            </a:r>
            <a:r>
              <a:rPr lang="en-US" sz="1100" dirty="0" err="1"/>
              <a:t>Perf_PG</a:t>
            </a:r>
            <a:r>
              <a:rPr lang="en-US" sz="1100" dirty="0"/>
              <a:t>/</a:t>
            </a:r>
            <a:r>
              <a:rPr lang="en-US" sz="1100" dirty="0" err="1"/>
              <a:t>sgi_html</a:t>
            </a:r>
            <a:r>
              <a:rPr lang="en-US" sz="1100" dirty="0"/>
              <a:t>/ch02.html</a:t>
            </a:r>
          </a:p>
        </p:txBody>
      </p:sp>
    </p:spTree>
    <p:extLst>
      <p:ext uri="{BB962C8B-B14F-4D97-AF65-F5344CB8AC3E}">
        <p14:creationId xmlns:p14="http://schemas.microsoft.com/office/powerpoint/2010/main" val="961215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GPUs let us blur the lines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592" y="2384127"/>
            <a:ext cx="6649384" cy="41533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20" y="2384127"/>
            <a:ext cx="3228016" cy="32343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2986" y="3303102"/>
            <a:ext cx="3240675" cy="323433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0712" y="2014795"/>
            <a:ext cx="4499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http://madebyevan.com/webgl-path-tracing/</a:t>
            </a:r>
            <a:r>
              <a:rPr lang="en-US" dirty="0"/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6183661" y="2014795"/>
            <a:ext cx="4579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</a:t>
            </a:r>
            <a:r>
              <a:rPr lang="en-US">
                <a:hlinkClick r:id="rId6"/>
              </a:rPr>
              <a:t>://</a:t>
            </a:r>
            <a:r>
              <a:rPr lang="en-US" smtClean="0">
                <a:hlinkClick r:id="rId6"/>
              </a:rPr>
              <a:t>docs.unity3d.com/Manual/</a:t>
            </a:r>
            <a:r>
              <a:rPr lang="en-US" dirty="0" smtClean="0">
                <a:hlinkClick r:id="rId6"/>
              </a:rPr>
              <a:t>GIIntro.html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215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Interactive walkthrough of some web programming, Typescript and </a:t>
            </a:r>
            <a:r>
              <a:rPr lang="en-US" dirty="0" err="1" smtClean="0"/>
              <a:t>Javascript</a:t>
            </a:r>
            <a:r>
              <a:rPr lang="en-US" dirty="0" smtClean="0"/>
              <a:t> concepts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720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for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Ensure you have a browser that supports </a:t>
            </a:r>
            <a:r>
              <a:rPr lang="en-US" dirty="0" err="1" smtClean="0"/>
              <a:t>WebGL</a:t>
            </a:r>
            <a:r>
              <a:rPr lang="en-US" dirty="0" smtClean="0"/>
              <a:t> and web debugging</a:t>
            </a:r>
          </a:p>
          <a:p>
            <a:pPr lvl="1"/>
            <a:r>
              <a:rPr lang="en-US" dirty="0" smtClean="0"/>
              <a:t>Any up-to-date browser should work</a:t>
            </a:r>
          </a:p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n-US" dirty="0" smtClean="0">
                <a:hlinkClick r:id="rId2"/>
              </a:rPr>
              <a:t>https://mac.github.com</a:t>
            </a:r>
            <a:r>
              <a:rPr lang="en-US" dirty="0" smtClean="0"/>
              <a:t> or </a:t>
            </a:r>
            <a:r>
              <a:rPr lang="en-US" dirty="0" smtClean="0">
                <a:hlinkClick r:id="rId3"/>
              </a:rPr>
              <a:t>https://windows.github.com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Log into </a:t>
            </a:r>
            <a:r>
              <a:rPr lang="en-US" dirty="0" err="1" smtClean="0"/>
              <a:t>github.gatech.edu</a:t>
            </a:r>
            <a:r>
              <a:rPr lang="en-US" dirty="0" smtClean="0"/>
              <a:t> </a:t>
            </a:r>
          </a:p>
          <a:p>
            <a:r>
              <a:rPr lang="en-US" dirty="0" smtClean="0"/>
              <a:t>Install Node (including </a:t>
            </a:r>
            <a:r>
              <a:rPr lang="en-US" dirty="0" err="1" smtClean="0"/>
              <a:t>npm</a:t>
            </a:r>
            <a:r>
              <a:rPr lang="en-US" dirty="0" smtClean="0"/>
              <a:t> and other tools)</a:t>
            </a:r>
          </a:p>
          <a:p>
            <a:pPr lvl="1"/>
            <a:r>
              <a:rPr lang="en-US" dirty="0" smtClean="0">
                <a:hlinkClick r:id="rId4"/>
              </a:rPr>
              <a:t>http://nodejs.org</a:t>
            </a:r>
            <a:endParaRPr lang="en-US" dirty="0" smtClean="0"/>
          </a:p>
          <a:p>
            <a:r>
              <a:rPr lang="en-US" dirty="0" smtClean="0"/>
              <a:t>Install Typescript</a:t>
            </a:r>
          </a:p>
          <a:p>
            <a:pPr lvl="1"/>
            <a:r>
              <a:rPr lang="en-US" dirty="0" smtClean="0">
                <a:hlinkClick r:id="rId5"/>
              </a:rPr>
              <a:t>http://www.typescriptlang.org/#Download</a:t>
            </a:r>
            <a:endParaRPr lang="en-US" dirty="0" smtClean="0"/>
          </a:p>
          <a:p>
            <a:pPr lvl="1"/>
            <a:r>
              <a:rPr lang="en-US" dirty="0" err="1"/>
              <a:t>n</a:t>
            </a:r>
            <a:r>
              <a:rPr lang="en-US" dirty="0" err="1" smtClean="0"/>
              <a:t>pm</a:t>
            </a:r>
            <a:r>
              <a:rPr lang="en-US" dirty="0" smtClean="0"/>
              <a:t> install –g typescript</a:t>
            </a:r>
          </a:p>
        </p:txBody>
      </p:sp>
    </p:spTree>
    <p:extLst>
      <p:ext uri="{BB962C8B-B14F-4D97-AF65-F5344CB8AC3E}">
        <p14:creationId xmlns:p14="http://schemas.microsoft.com/office/powerpoint/2010/main" val="1141616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an editor with Typescript language service extension </a:t>
            </a:r>
          </a:p>
          <a:p>
            <a:pPr lvl="1"/>
            <a:r>
              <a:rPr lang="en-US" dirty="0" smtClean="0"/>
              <a:t>I’m currently using Visual Studio Code</a:t>
            </a:r>
          </a:p>
          <a:p>
            <a:pPr lvl="2"/>
            <a:r>
              <a:rPr lang="en-US" dirty="0" smtClean="0">
                <a:hlinkClick r:id="rId2"/>
              </a:rPr>
              <a:t>https://code.visualstudio.com</a:t>
            </a:r>
            <a:endParaRPr lang="en-US" dirty="0" smtClean="0"/>
          </a:p>
          <a:p>
            <a:pPr lvl="1"/>
            <a:r>
              <a:rPr lang="en-US" dirty="0" smtClean="0"/>
              <a:t>Also: Visual Studio, </a:t>
            </a:r>
            <a:r>
              <a:rPr lang="en-US" dirty="0" err="1" smtClean="0"/>
              <a:t>WebStorm</a:t>
            </a:r>
            <a:r>
              <a:rPr lang="en-US" dirty="0" smtClean="0"/>
              <a:t>, Atom, Sublime Text, Eclipse all have some level of support</a:t>
            </a:r>
          </a:p>
          <a:p>
            <a:r>
              <a:rPr lang="en-US" dirty="0" smtClean="0"/>
              <a:t>Clone the Typescript samples</a:t>
            </a:r>
          </a:p>
          <a:p>
            <a:pPr lvl="1"/>
            <a:r>
              <a:rPr lang="en-US" dirty="0" smtClean="0">
                <a:hlinkClick r:id="rId3"/>
              </a:rPr>
              <a:t>https://github.com/Microsoft/TypeScriptSamples</a:t>
            </a:r>
            <a:endParaRPr lang="en-US" dirty="0" smtClean="0"/>
          </a:p>
          <a:p>
            <a:r>
              <a:rPr lang="en-US" dirty="0" smtClean="0"/>
              <a:t>Clone ex1 from class repository</a:t>
            </a:r>
          </a:p>
          <a:p>
            <a:pPr lvl="1"/>
            <a:r>
              <a:rPr lang="en-US" dirty="0" smtClean="0">
                <a:hlinkClick r:id="rId4"/>
              </a:rPr>
              <a:t>https://github.gatech.edu/cs3451f15/ex1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203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8255000" y="6229350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algn="r"/>
            <a:r>
              <a:rPr lang="en-US" altLang="en-US" sz="1400">
                <a:solidFill>
                  <a:schemeClr val="bg2"/>
                </a:solidFill>
              </a:rPr>
              <a:t>CS 4455</a:t>
            </a:r>
            <a:endParaRPr lang="en-US" altLang="en-US" sz="1400">
              <a:solidFill>
                <a:schemeClr val="bg2"/>
              </a:solidFill>
              <a:latin typeface="Comic Sans MS" charset="0"/>
            </a:endParaRPr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Introductions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Instructor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Blair MacIntyre</a:t>
            </a:r>
          </a:p>
          <a:p>
            <a:pPr lvl="1">
              <a:lnSpc>
                <a:spcPct val="90000"/>
              </a:lnSpc>
            </a:pPr>
            <a:r>
              <a:rPr lang="en-US" altLang="en-US" dirty="0" err="1"/>
              <a:t>blair@cc.gatech.edu</a:t>
            </a:r>
            <a:endParaRPr lang="en-US" altLang="en-US" dirty="0"/>
          </a:p>
          <a:p>
            <a:pPr lvl="1"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Augmented and Mixed Reality (</a:t>
            </a:r>
            <a:r>
              <a:rPr lang="ja-JP" altLang="en-US" dirty="0"/>
              <a:t>“</a:t>
            </a:r>
            <a:r>
              <a:rPr lang="en-US" altLang="ja-JP" dirty="0"/>
              <a:t>interactive 3D in the world</a:t>
            </a:r>
            <a:r>
              <a:rPr lang="ja-JP" altLang="en-US" dirty="0"/>
              <a:t>”</a:t>
            </a:r>
            <a:r>
              <a:rPr lang="en-US" altLang="ja-JP" dirty="0"/>
              <a:t>), </a:t>
            </a:r>
            <a:r>
              <a:rPr lang="en-US" altLang="ja-JP" dirty="0" smtClean="0"/>
              <a:t>Games, Graphics, HCI</a:t>
            </a:r>
            <a:endParaRPr lang="en-US" altLang="ja-JP" dirty="0"/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Professor</a:t>
            </a:r>
            <a:r>
              <a:rPr lang="en-US" altLang="en-US" dirty="0"/>
              <a:t>, </a:t>
            </a:r>
            <a:r>
              <a:rPr lang="en-US" altLang="en-US" dirty="0" err="1"/>
              <a:t>Coc</a:t>
            </a:r>
            <a:r>
              <a:rPr lang="en-US" altLang="en-US" dirty="0"/>
              <a:t>/IC; </a:t>
            </a:r>
            <a:r>
              <a:rPr lang="en-US" altLang="en-US" dirty="0" err="1"/>
              <a:t>Adjunt</a:t>
            </a:r>
            <a:r>
              <a:rPr lang="en-US" altLang="en-US" dirty="0"/>
              <a:t> Professor, LMC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Design of MR/AR experiences (3D in the world)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Background in math, CS, 3D graphics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PhD research in distributed interactive 3D software design</a:t>
            </a:r>
          </a:p>
        </p:txBody>
      </p:sp>
      <p:pic>
        <p:nvPicPr>
          <p:cNvPr id="27652" name="Picture 5" descr="blair-vio-frnt-da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152400"/>
            <a:ext cx="2338388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6" descr="Blairtable2-crop-2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463" y="152400"/>
            <a:ext cx="2074862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388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Gheric</a:t>
            </a:r>
            <a:r>
              <a:rPr lang="en-US" dirty="0"/>
              <a:t> </a:t>
            </a:r>
            <a:r>
              <a:rPr lang="en-US" dirty="0" err="1" smtClean="0"/>
              <a:t>Speiginer</a:t>
            </a:r>
            <a:r>
              <a:rPr lang="en-US" dirty="0" smtClean="0"/>
              <a:t> (PhD student, HCC)</a:t>
            </a:r>
            <a:endParaRPr lang="en-US" dirty="0"/>
          </a:p>
          <a:p>
            <a:r>
              <a:rPr lang="en-US" dirty="0"/>
              <a:t>Alan </a:t>
            </a:r>
            <a:r>
              <a:rPr lang="en-US" dirty="0" smtClean="0"/>
              <a:t>Zhang (PhD student, CS)</a:t>
            </a:r>
            <a:endParaRPr lang="en-US" dirty="0"/>
          </a:p>
          <a:p>
            <a:r>
              <a:rPr lang="en-US" dirty="0" err="1"/>
              <a:t>Taeheon</a:t>
            </a:r>
            <a:r>
              <a:rPr lang="en-US" dirty="0"/>
              <a:t> </a:t>
            </a:r>
            <a:r>
              <a:rPr lang="en-US" dirty="0" smtClean="0"/>
              <a:t>Kim (PhD student, CS)</a:t>
            </a:r>
          </a:p>
          <a:p>
            <a:r>
              <a:rPr lang="en-US" i="1" dirty="0" smtClean="0"/>
              <a:t>(maybe one more)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84214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the catalog</a:t>
            </a:r>
          </a:p>
          <a:p>
            <a:pPr lvl="1"/>
            <a:r>
              <a:rPr lang="en-US" dirty="0" smtClean="0"/>
              <a:t>Geometric constructions</a:t>
            </a:r>
            <a:r>
              <a:rPr lang="en-US" dirty="0"/>
              <a:t>; transformations; perception; reflection models; photorealistic; non-photorealistic, and image-based rendering; rendering software and API's; triangle-mesh processing; graphic acceleration; user-interaction, design and </a:t>
            </a:r>
            <a:r>
              <a:rPr lang="en-US" dirty="0" smtClean="0"/>
              <a:t>animation.</a:t>
            </a:r>
          </a:p>
          <a:p>
            <a:r>
              <a:rPr lang="en-US" dirty="0" smtClean="0"/>
              <a:t>Essentially</a:t>
            </a:r>
          </a:p>
          <a:p>
            <a:pPr lvl="1"/>
            <a:r>
              <a:rPr lang="en-US" dirty="0" smtClean="0"/>
              <a:t>Modern 3D graphics, both online and offline</a:t>
            </a:r>
          </a:p>
          <a:p>
            <a:pPr lvl="1"/>
            <a:r>
              <a:rPr lang="en-US" dirty="0" smtClean="0"/>
              <a:t>Creating interactive graphical applications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22308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1275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MATH 2605 or MATH 2401 or MATH 2411 or MATH 24X1, and</a:t>
            </a:r>
          </a:p>
          <a:p>
            <a:pPr lvl="1"/>
            <a:r>
              <a:rPr lang="en-US" dirty="0" err="1" smtClean="0"/>
              <a:t>Calc</a:t>
            </a:r>
            <a:r>
              <a:rPr lang="en-US" dirty="0" smtClean="0"/>
              <a:t> III:  Linear algebra, calculus concepts, numerical methods </a:t>
            </a:r>
          </a:p>
          <a:p>
            <a:pPr lvl="1"/>
            <a:r>
              <a:rPr lang="en-US" dirty="0" smtClean="0"/>
              <a:t>Why? Graphics uses math, especially these topics</a:t>
            </a:r>
          </a:p>
          <a:p>
            <a:r>
              <a:rPr lang="en-US" dirty="0" smtClean="0"/>
              <a:t>CS 2110 or CS 2261, and </a:t>
            </a:r>
          </a:p>
          <a:p>
            <a:pPr lvl="1"/>
            <a:r>
              <a:rPr lang="en-US" dirty="0" smtClean="0"/>
              <a:t>Hardware/software systems, how machines work </a:t>
            </a:r>
          </a:p>
          <a:p>
            <a:pPr lvl="1"/>
            <a:r>
              <a:rPr lang="en-US" dirty="0" smtClean="0"/>
              <a:t>Why? Understanding graphics hardware, GPU programming</a:t>
            </a:r>
          </a:p>
          <a:p>
            <a:r>
              <a:rPr lang="en-US" dirty="0" smtClean="0"/>
              <a:t>CS 1332, and </a:t>
            </a:r>
          </a:p>
          <a:p>
            <a:pPr lvl="1"/>
            <a:r>
              <a:rPr lang="en-US" dirty="0" smtClean="0"/>
              <a:t>Data structures and algorithms</a:t>
            </a:r>
          </a:p>
          <a:p>
            <a:pPr lvl="1"/>
            <a:r>
              <a:rPr lang="en-US" dirty="0" smtClean="0"/>
              <a:t>Why? Trees, lists, queues, more complex spatial data structures</a:t>
            </a:r>
          </a:p>
          <a:p>
            <a:r>
              <a:rPr lang="en-US" dirty="0" smtClean="0"/>
              <a:t>CS 2340</a:t>
            </a:r>
          </a:p>
          <a:p>
            <a:pPr lvl="1"/>
            <a:r>
              <a:rPr lang="en-US" dirty="0" smtClean="0"/>
              <a:t>OOP, software design, debugging and testing</a:t>
            </a:r>
          </a:p>
          <a:p>
            <a:pPr lvl="1"/>
            <a:r>
              <a:rPr lang="en-US" dirty="0" smtClean="0"/>
              <a:t>Why? Graphics programs and libraries are complex, we’ll use objects and OOP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226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</a:t>
            </a:r>
          </a:p>
          <a:p>
            <a:pPr lvl="1"/>
            <a:r>
              <a:rPr lang="en-US" dirty="0" smtClean="0"/>
              <a:t>Mathematical and algorithmic foundations of computer graphics</a:t>
            </a:r>
          </a:p>
          <a:p>
            <a:pPr lvl="1"/>
            <a:r>
              <a:rPr lang="en-US" dirty="0" smtClean="0"/>
              <a:t>Limits of approximating real visual phenomena digitally</a:t>
            </a:r>
          </a:p>
          <a:p>
            <a:pPr lvl="1"/>
            <a:r>
              <a:rPr lang="en-US" dirty="0" smtClean="0"/>
              <a:t>Differences between online and offline graphics techniques</a:t>
            </a:r>
          </a:p>
          <a:p>
            <a:pPr lvl="1"/>
            <a:r>
              <a:rPr lang="en-US" dirty="0" smtClean="0"/>
              <a:t>Modern graphics hardware architectures, GPU programming</a:t>
            </a:r>
          </a:p>
          <a:p>
            <a:pPr lvl="1"/>
            <a:r>
              <a:rPr lang="en-US" dirty="0" smtClean="0"/>
              <a:t>How to create interactive graphical applications</a:t>
            </a:r>
          </a:p>
          <a:p>
            <a:endParaRPr lang="en-US" dirty="0"/>
          </a:p>
          <a:p>
            <a:r>
              <a:rPr lang="en-US" dirty="0" smtClean="0"/>
              <a:t>Additionally</a:t>
            </a:r>
          </a:p>
          <a:p>
            <a:pPr lvl="1"/>
            <a:r>
              <a:rPr lang="en-US" dirty="0" smtClean="0"/>
              <a:t>Tools, technologies and techniques for doing interactive 3D graphics on the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39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Resources on </a:t>
            </a:r>
            <a:r>
              <a:rPr lang="en-US" dirty="0" err="1" smtClean="0"/>
              <a:t>github.gatech.edu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http://github.gatech.edu/cs3451f15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Source to everything (website, samples, assignment source code)</a:t>
            </a:r>
          </a:p>
          <a:p>
            <a:endParaRPr lang="en-US" dirty="0" smtClean="0"/>
          </a:p>
          <a:p>
            <a:r>
              <a:rPr lang="en-US" dirty="0" smtClean="0"/>
              <a:t>Website will change over semester</a:t>
            </a:r>
          </a:p>
          <a:p>
            <a:pPr lvl="1"/>
            <a:r>
              <a:rPr lang="en-US" dirty="0" smtClean="0"/>
              <a:t>I’ll try to make the changes obvious!</a:t>
            </a:r>
          </a:p>
          <a:p>
            <a:pPr lvl="1"/>
            <a:endParaRPr lang="en-US" dirty="0"/>
          </a:p>
          <a:p>
            <a:r>
              <a:rPr lang="en-US" dirty="0" smtClean="0"/>
              <a:t>Schedule is a starting point, may also change</a:t>
            </a:r>
          </a:p>
          <a:p>
            <a:pPr lvl="1"/>
            <a:r>
              <a:rPr lang="en-US" dirty="0" smtClean="0"/>
              <a:t>But I’ll try not to move assignment deadlines and midterm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39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Heavy emphasis on assignments</a:t>
            </a:r>
          </a:p>
          <a:p>
            <a:pPr lvl="1"/>
            <a:r>
              <a:rPr lang="en-US" dirty="0" smtClean="0"/>
              <a:t>Assignments:	70%</a:t>
            </a:r>
          </a:p>
          <a:p>
            <a:pPr lvl="1"/>
            <a:r>
              <a:rPr lang="en-US" dirty="0" smtClean="0"/>
              <a:t>Participation:	  5%</a:t>
            </a:r>
          </a:p>
          <a:p>
            <a:pPr lvl="1"/>
            <a:r>
              <a:rPr lang="en-US" dirty="0" smtClean="0"/>
              <a:t>Midterm exam:	10%</a:t>
            </a:r>
          </a:p>
          <a:p>
            <a:pPr lvl="1"/>
            <a:r>
              <a:rPr lang="en-US" dirty="0" smtClean="0"/>
              <a:t>Final exam:	15%</a:t>
            </a:r>
          </a:p>
          <a:p>
            <a:endParaRPr lang="en-US" dirty="0" smtClean="0"/>
          </a:p>
          <a:p>
            <a:r>
              <a:rPr lang="en-US" dirty="0" smtClean="0"/>
              <a:t>Final Grade: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	60	70	80	90</a:t>
            </a:r>
          </a:p>
          <a:p>
            <a:pPr marL="0" indent="0">
              <a:buNone/>
            </a:pPr>
            <a:r>
              <a:rPr lang="en-US" dirty="0" smtClean="0"/>
              <a:t>	      F	  |   D	  |   C	  |   B	  |  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85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3657</TotalTime>
  <Words>908</Words>
  <Application>Microsoft Office PowerPoint</Application>
  <PresentationFormat>Widescreen</PresentationFormat>
  <Paragraphs>142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Comic Sans MS</vt:lpstr>
      <vt:lpstr>ＭＳ Ｐゴシック</vt:lpstr>
      <vt:lpstr>Tahoma</vt:lpstr>
      <vt:lpstr>Verdana</vt:lpstr>
      <vt:lpstr>Office Theme</vt:lpstr>
      <vt:lpstr>CS 3451: Computer Graphics</vt:lpstr>
      <vt:lpstr>Administrivia</vt:lpstr>
      <vt:lpstr>Introductions</vt:lpstr>
      <vt:lpstr>TAs</vt:lpstr>
      <vt:lpstr>Topics</vt:lpstr>
      <vt:lpstr>Prerequisites</vt:lpstr>
      <vt:lpstr>Learning Objectives</vt:lpstr>
      <vt:lpstr>Class Resources on github.gatech.edu</vt:lpstr>
      <vt:lpstr>Grading</vt:lpstr>
      <vt:lpstr>Lectures</vt:lpstr>
      <vt:lpstr>Annoying Warning</vt:lpstr>
      <vt:lpstr>PowerPoint Presentation</vt:lpstr>
      <vt:lpstr>Questions?</vt:lpstr>
      <vt:lpstr>Let’s begin!</vt:lpstr>
      <vt:lpstr>Overview of the Class</vt:lpstr>
      <vt:lpstr>Ray Tracing: Global Illumination &amp; Rendering</vt:lpstr>
      <vt:lpstr>Intuitive, Simple to Understand</vt:lpstr>
      <vt:lpstr>Basis of Modern Global Illumination</vt:lpstr>
      <vt:lpstr>Basis of Animated Film</vt:lpstr>
      <vt:lpstr>Online (“real-time”) Rendering Inverts Things</vt:lpstr>
      <vt:lpstr>GPUs let us blur the lines</vt:lpstr>
      <vt:lpstr>Next class</vt:lpstr>
      <vt:lpstr>Setting up for Development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3451: Computer Graphics</dc:title>
  <dc:creator>Blair MacIntyre</dc:creator>
  <cp:lastModifiedBy>MacIntyre, Blair</cp:lastModifiedBy>
  <cp:revision>34</cp:revision>
  <cp:lastPrinted>2015-08-17T13:13:35Z</cp:lastPrinted>
  <dcterms:created xsi:type="dcterms:W3CDTF">2015-07-31T19:48:08Z</dcterms:created>
  <dcterms:modified xsi:type="dcterms:W3CDTF">2015-08-17T13:19:10Z</dcterms:modified>
</cp:coreProperties>
</file>